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6" r:id="rId2"/>
    <p:sldId id="311" r:id="rId3"/>
    <p:sldId id="269" r:id="rId4"/>
    <p:sldId id="275" r:id="rId5"/>
    <p:sldId id="281" r:id="rId6"/>
    <p:sldId id="282" r:id="rId7"/>
    <p:sldId id="271" r:id="rId8"/>
    <p:sldId id="274" r:id="rId9"/>
    <p:sldId id="296" r:id="rId10"/>
    <p:sldId id="291" r:id="rId11"/>
    <p:sldId id="292" r:id="rId12"/>
    <p:sldId id="298" r:id="rId13"/>
    <p:sldId id="294" r:id="rId14"/>
    <p:sldId id="279" r:id="rId15"/>
    <p:sldId id="307" r:id="rId16"/>
    <p:sldId id="301" r:id="rId17"/>
    <p:sldId id="302" r:id="rId18"/>
    <p:sldId id="303" r:id="rId19"/>
    <p:sldId id="309" r:id="rId20"/>
    <p:sldId id="295" r:id="rId21"/>
    <p:sldId id="299" r:id="rId22"/>
    <p:sldId id="289" r:id="rId23"/>
    <p:sldId id="308" r:id="rId24"/>
    <p:sldId id="265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7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11D4B-F541-49B0-B1F6-472FE731AE56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BCDD9-600E-4391-85F7-690EE67F9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68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47389" y="5429529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PASSKEY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309504-434E-D818-4B9A-FD3FC2CC8B3E}"/>
              </a:ext>
            </a:extLst>
          </p:cNvPr>
          <p:cNvSpPr/>
          <p:nvPr/>
        </p:nvSpPr>
        <p:spPr>
          <a:xfrm>
            <a:off x="4554456" y="1128625"/>
            <a:ext cx="3083088" cy="3083088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95000"/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FAF40B9-D1CD-DE98-AE64-170F833864BE}"/>
              </a:ext>
            </a:extLst>
          </p:cNvPr>
          <p:cNvSpPr/>
          <p:nvPr/>
        </p:nvSpPr>
        <p:spPr>
          <a:xfrm>
            <a:off x="1976367" y="1128625"/>
            <a:ext cx="3083088" cy="3083088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95000"/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E3955F-1DA5-6908-45CF-13881AFF43EA}"/>
              </a:ext>
            </a:extLst>
          </p:cNvPr>
          <p:cNvSpPr txBox="1"/>
          <p:nvPr/>
        </p:nvSpPr>
        <p:spPr>
          <a:xfrm>
            <a:off x="1976367" y="2008450"/>
            <a:ext cx="8239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근거리 건물 화재 확산 방지를 위한 </a:t>
            </a:r>
            <a:endParaRPr lang="en-US" altLang="ko-KR" sz="4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단계별 계량형 </a:t>
            </a:r>
            <a:r>
              <a:rPr lang="ko-KR" altLang="en-US" sz="4000" b="1" dirty="0" err="1">
                <a:solidFill>
                  <a:schemeClr val="bg1"/>
                </a:solidFill>
              </a:rPr>
              <a:t>드렌처</a:t>
            </a:r>
            <a:r>
              <a:rPr lang="ko-KR" altLang="en-US" sz="4000" b="1" dirty="0">
                <a:solidFill>
                  <a:schemeClr val="bg1"/>
                </a:solidFill>
              </a:rPr>
              <a:t> 시스템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9DE209-61C8-E282-12C3-5FA312131540}"/>
              </a:ext>
            </a:extLst>
          </p:cNvPr>
          <p:cNvSpPr/>
          <p:nvPr/>
        </p:nvSpPr>
        <p:spPr>
          <a:xfrm>
            <a:off x="7132547" y="1069713"/>
            <a:ext cx="3083088" cy="3083088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lumMod val="95000"/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제품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FA04E-D4E8-21B0-0245-C9776AC8DDFE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쿨링포그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(Cooling fog)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8504B4-8DA7-9002-6B6D-E3FFC4F40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348045"/>
              </p:ext>
            </p:extLst>
          </p:nvPr>
        </p:nvGraphicFramePr>
        <p:xfrm>
          <a:off x="635614" y="5132214"/>
          <a:ext cx="10884313" cy="119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5625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903868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521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72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개념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/>
                        </a:rPr>
                        <a:t>고압으로 분무된 미세한 물입자가 기화하며 주변온도를 </a:t>
                      </a:r>
                      <a:r>
                        <a:rPr lang="ko-KR" altLang="en-US" sz="1600" dirty="0" err="1">
                          <a:effectLst/>
                        </a:rPr>
                        <a:t>저감시켜주고</a:t>
                      </a:r>
                      <a:r>
                        <a:rPr lang="ko-KR" altLang="en-US" sz="1600" dirty="0">
                          <a:effectLst/>
                        </a:rPr>
                        <a:t> 공기 중 미세먼지 입자를 지면으로 떨어뜨려주는 </a:t>
                      </a:r>
                      <a:r>
                        <a:rPr lang="ko-KR" altLang="en-US" sz="1600" b="1" dirty="0">
                          <a:effectLst/>
                        </a:rPr>
                        <a:t>폭염저감</a:t>
                      </a:r>
                      <a:r>
                        <a:rPr lang="en-US" altLang="ko-KR" sz="1600" b="1" dirty="0">
                          <a:effectLst/>
                        </a:rPr>
                        <a:t>/ </a:t>
                      </a:r>
                      <a:r>
                        <a:rPr lang="ko-KR" altLang="en-US" sz="1600" b="1" dirty="0">
                          <a:effectLst/>
                        </a:rPr>
                        <a:t>미세먼지 저감 안개시설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0CDD139-5D9C-D746-A9E6-669C5316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992" y="1621500"/>
            <a:ext cx="4990016" cy="33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제품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FA04E-D4E8-21B0-0245-C9776AC8DDFE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(Drencher)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8504B4-8DA7-9002-6B6D-E3FFC4F40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37465"/>
              </p:ext>
            </p:extLst>
          </p:nvPr>
        </p:nvGraphicFramePr>
        <p:xfrm>
          <a:off x="874550" y="5192161"/>
          <a:ext cx="10442899" cy="1028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776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8672123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449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항목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474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개념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/>
                        </a:rPr>
                        <a:t>스프링클러설비의 화재안전기준</a:t>
                      </a:r>
                      <a:r>
                        <a:rPr lang="en-US" altLang="ko-KR" sz="1600" dirty="0">
                          <a:effectLst/>
                        </a:rPr>
                        <a:t>(NFSC 103)’</a:t>
                      </a:r>
                      <a:r>
                        <a:rPr lang="ko-KR" altLang="en-US" sz="1600" dirty="0">
                          <a:effectLst/>
                        </a:rPr>
                        <a:t>에 따라 창이나 벽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처마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지붕에 물을 뿌려 </a:t>
                      </a:r>
                      <a:r>
                        <a:rPr lang="ko-KR" altLang="en-US" sz="1600" dirty="0" err="1">
                          <a:effectLst/>
                        </a:rPr>
                        <a:t>수막을</a:t>
                      </a:r>
                      <a:r>
                        <a:rPr lang="ko-KR" altLang="en-US" sz="1600" dirty="0">
                          <a:effectLst/>
                        </a:rPr>
                        <a:t> 형성함으로써 </a:t>
                      </a:r>
                      <a:r>
                        <a:rPr lang="ko-KR" altLang="en-US" sz="1600" b="1" dirty="0">
                          <a:effectLst/>
                        </a:rPr>
                        <a:t>화재확산방지를 위한 소화설비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400AA6E-E344-522A-8F78-6892582E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80" y="1949459"/>
            <a:ext cx="3593432" cy="2688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B9B843-B71B-E2F9-68E1-3C99E408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14" y="1949458"/>
            <a:ext cx="4576781" cy="268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07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제품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FA04E-D4E8-21B0-0245-C9776AC8DDFE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(Drencher)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부경대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논문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C749ED-A491-6114-BB24-E8A2A480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458"/>
            <a:ext cx="3362127" cy="215176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23D067-DD0E-431E-B8D7-ADF8EF306D2C}"/>
              </a:ext>
            </a:extLst>
          </p:cNvPr>
          <p:cNvGrpSpPr/>
          <p:nvPr/>
        </p:nvGrpSpPr>
        <p:grpSpPr>
          <a:xfrm>
            <a:off x="8320236" y="3895515"/>
            <a:ext cx="3293059" cy="2173484"/>
            <a:chOff x="6706975" y="1756490"/>
            <a:chExt cx="4772691" cy="321989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AC56729-AA92-258E-97CE-3D2D0801E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6975" y="1756490"/>
              <a:ext cx="4772691" cy="321989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C3DEA07-F253-F581-A4B7-F350A3476DDF}"/>
                </a:ext>
              </a:extLst>
            </p:cNvPr>
            <p:cNvSpPr/>
            <p:nvPr/>
          </p:nvSpPr>
          <p:spPr>
            <a:xfrm>
              <a:off x="9630383" y="2986391"/>
              <a:ext cx="758757" cy="19899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4FA0ABF-E23C-1C49-4A97-625A8C25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121" y="1726706"/>
            <a:ext cx="3772137" cy="47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9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1C9E-0BFA-AEA2-0AA6-9D56284EED57}"/>
              </a:ext>
            </a:extLst>
          </p:cNvPr>
          <p:cNvSpPr txBox="1"/>
          <p:nvPr/>
        </p:nvSpPr>
        <p:spPr>
          <a:xfrm>
            <a:off x="1779156" y="423744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제품 조사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D07D2-F280-6367-8727-FF8F12AC9BB9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(Drencher)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한계점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B635523-E8BC-3477-9C31-CAF5EB73F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44441"/>
              </p:ext>
            </p:extLst>
          </p:nvPr>
        </p:nvGraphicFramePr>
        <p:xfrm>
          <a:off x="612042" y="1540389"/>
          <a:ext cx="11235544" cy="4788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182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9330362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687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1025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설치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effectLst/>
                        </a:rPr>
                        <a:t>기존의 </a:t>
                      </a:r>
                      <a:r>
                        <a:rPr lang="ko-KR" altLang="en-US" sz="1600" dirty="0" err="1">
                          <a:effectLst/>
                        </a:rPr>
                        <a:t>드렌처는</a:t>
                      </a:r>
                      <a:r>
                        <a:rPr lang="ko-KR" altLang="en-US" sz="1600" dirty="0">
                          <a:effectLst/>
                        </a:rPr>
                        <a:t> 주로 </a:t>
                      </a:r>
                      <a:r>
                        <a:rPr lang="ko-KR" altLang="en-US" sz="1600" b="1" dirty="0">
                          <a:effectLst/>
                        </a:rPr>
                        <a:t>아파트</a:t>
                      </a:r>
                      <a:r>
                        <a:rPr lang="ko-KR" altLang="en-US" sz="1600" dirty="0">
                          <a:effectLst/>
                        </a:rPr>
                        <a:t>에 설치</a:t>
                      </a:r>
                      <a:endParaRPr lang="ko-KR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1025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설치 시기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아파트 건설 당시에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드렌처를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고려하여 설계 후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실제로 해당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드렌처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시스템을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내장해서 건설</a:t>
                      </a:r>
                      <a:endParaRPr lang="en-US" altLang="ko-KR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1025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센서 설치 위치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관련 법안이 미비하여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건물 내부에 센서가 위치하는 경우가 존재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45153"/>
                  </a:ext>
                </a:extLst>
              </a:tr>
              <a:tr h="1025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드렌처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설치 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드렌처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설치 위치와 높이에 대한 고찰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필요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드렌처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헤드의 경우 미국의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NFA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규정과 다르게 우리나라에는 규정이 없어서 제대로 설치되지 않음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475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프로젝트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남동공단의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5277853" y="592163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남동공단 모습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42995A-8314-D935-3949-79BF8995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95" y="1621500"/>
            <a:ext cx="6757809" cy="37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3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수원 해결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560977" y="1621499"/>
            <a:ext cx="113422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공장 옥상에서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전용 수조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설치된 경우는 적다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펌프 또는 양수기를 이용하여 물을 지상으로 끌어올릴 예정이다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현재 법령 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소화 시스템에 대한 수원 공급 방법이 명확히 명시되어 있지 않았다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부산광역시 소방재난본부에서 발표한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방화지구 내 건축물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설비 설치 적용지침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확인한 결과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수원을 수조로 설치하는 경우에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설비의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전용 수조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해야 한다는 규정이 확인되었다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그러나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법령은 부산에만 적용되는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법령이기 때문에 이외 지역에서는 적용되지 않는다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시스템을 구축할 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소화설비와 같이 수원을 동시에 사용할 수 있도록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공급원을 고려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것이다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0C1B0-64A9-96D6-4C09-2DBA0E09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20" y="4095297"/>
            <a:ext cx="5955096" cy="2231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3AC2C-ECA9-F600-9119-2C2D740FC777}"/>
              </a:ext>
            </a:extLst>
          </p:cNvPr>
          <p:cNvSpPr txBox="1"/>
          <p:nvPr/>
        </p:nvSpPr>
        <p:spPr>
          <a:xfrm>
            <a:off x="6954155" y="4095297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 파이프 구조인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일체살수형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스프링클러를 참고하여 동파 방지 효과도 적용할 계획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C6D681-5F0B-EF21-A94B-E4256A5426F1}"/>
              </a:ext>
            </a:extLst>
          </p:cNvPr>
          <p:cNvCxnSpPr>
            <a:cxnSpLocks/>
          </p:cNvCxnSpPr>
          <p:nvPr/>
        </p:nvCxnSpPr>
        <p:spPr>
          <a:xfrm>
            <a:off x="3831220" y="4583575"/>
            <a:ext cx="16436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93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노즐 모양 결정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732891" y="1588047"/>
            <a:ext cx="61120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물분무</a:t>
            </a:r>
            <a:r>
              <a:rPr lang="ko-KR" altLang="en-US" dirty="0"/>
              <a:t> 소화방식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BF6AEC-B1B4-A41F-595B-6FEFCC9D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123" y="2239727"/>
            <a:ext cx="4755480" cy="2377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B6DA67-D85B-AA1D-E101-D9A2D5DA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65" y="2210084"/>
            <a:ext cx="3018870" cy="392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EA629-EEF8-C140-BCAA-5DBFF075CF47}"/>
              </a:ext>
            </a:extLst>
          </p:cNvPr>
          <p:cNvSpPr txBox="1"/>
          <p:nvPr/>
        </p:nvSpPr>
        <p:spPr>
          <a:xfrm>
            <a:off x="7018421" y="1588047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미분무</a:t>
            </a:r>
            <a:r>
              <a:rPr lang="ko-KR" altLang="en-US" dirty="0"/>
              <a:t> 소화방식</a:t>
            </a:r>
          </a:p>
        </p:txBody>
      </p:sp>
    </p:spTree>
    <p:extLst>
      <p:ext uri="{BB962C8B-B14F-4D97-AF65-F5344CB8AC3E}">
        <p14:creationId xmlns:p14="http://schemas.microsoft.com/office/powerpoint/2010/main" val="11655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화재확산방지능력에 대한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635613" y="1764792"/>
            <a:ext cx="87283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Fire Dynamics Simulator</a:t>
            </a:r>
            <a:r>
              <a:rPr lang="ko-KR" altLang="en-US" dirty="0"/>
              <a:t>를 이용한 미분무의 분사 특성이 복사열 감쇠에 미치는 영향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위험물 저장탱크 화재 시 </a:t>
            </a:r>
            <a:r>
              <a:rPr lang="ko-KR" altLang="en-US" dirty="0" err="1"/>
              <a:t>미분무</a:t>
            </a:r>
            <a:r>
              <a:rPr lang="ko-KR" altLang="en-US" dirty="0"/>
              <a:t> </a:t>
            </a:r>
            <a:r>
              <a:rPr lang="ko-KR" altLang="en-US" dirty="0" err="1"/>
              <a:t>수막의</a:t>
            </a:r>
            <a:r>
              <a:rPr lang="ko-KR" altLang="en-US" dirty="0"/>
              <a:t> 복사열 차단 효과 평가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6422BB-94FE-51A2-9AC8-4DDB6B8F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7" y="2200472"/>
            <a:ext cx="5133098" cy="1894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09E991-10F0-F8D1-8518-0EF045B8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16" y="4627114"/>
            <a:ext cx="5133098" cy="19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단계별 처리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828119" y="2339007"/>
            <a:ext cx="110590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전방위 물 분사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건물 외벽에 </a:t>
            </a:r>
            <a:r>
              <a:rPr lang="ko-KR" altLang="en-US" b="1" dirty="0"/>
              <a:t>물을 분사해 불씨가 퍼지는 것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차적으로 차단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집중 분사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특정 방향에서 다량의 불씨가 감지되면</a:t>
            </a:r>
            <a:r>
              <a:rPr lang="en-US" altLang="ko-KR" dirty="0"/>
              <a:t>, </a:t>
            </a:r>
            <a:r>
              <a:rPr lang="ko-KR" altLang="en-US" dirty="0"/>
              <a:t>해당 방향으로 </a:t>
            </a:r>
            <a:r>
              <a:rPr lang="ko-KR" altLang="en-US" b="1" dirty="0"/>
              <a:t>집중 분사</a:t>
            </a:r>
            <a:r>
              <a:rPr lang="ko-KR" altLang="en-US" dirty="0"/>
              <a:t>해 효과적으로 진화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돔 형태 분사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여러 방향에서 불씨가 감지되면</a:t>
            </a:r>
            <a:r>
              <a:rPr lang="en-US" altLang="ko-KR" dirty="0"/>
              <a:t>, </a:t>
            </a:r>
            <a:r>
              <a:rPr lang="ko-KR" altLang="en-US" b="1" dirty="0"/>
              <a:t>돔 형태로 물을 분사</a:t>
            </a:r>
            <a:r>
              <a:rPr lang="ko-KR" altLang="en-US" dirty="0"/>
              <a:t>해 넓은 범위를 커버하며 화재 확산 차단</a:t>
            </a:r>
          </a:p>
        </p:txBody>
      </p:sp>
    </p:spTree>
    <p:extLst>
      <p:ext uri="{BB962C8B-B14F-4D97-AF65-F5344CB8AC3E}">
        <p14:creationId xmlns:p14="http://schemas.microsoft.com/office/powerpoint/2010/main" val="26863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4B3A06-9480-63A4-C05A-B6A3212D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66" y="1004795"/>
            <a:ext cx="5864267" cy="484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0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예상 설치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B32C1-8785-AD81-11DF-03F3CC0E7646}"/>
              </a:ext>
            </a:extLst>
          </p:cNvPr>
          <p:cNvSpPr txBox="1"/>
          <p:nvPr/>
        </p:nvSpPr>
        <p:spPr>
          <a:xfrm>
            <a:off x="5277853" y="592163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적용 사진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751C48-02B3-1CD0-815E-2D10DA51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6" y="1888282"/>
            <a:ext cx="5290966" cy="3020260"/>
          </a:xfrm>
          <a:prstGeom prst="rect">
            <a:avLst/>
          </a:prstGeom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0B11C889-F012-09EA-6C86-9BD7CE52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16" y="1888282"/>
            <a:ext cx="4879176" cy="30202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82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904240" y="2000474"/>
            <a:ext cx="2041451" cy="392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904240" y="2000472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255D-07F3-97AC-7077-483DE94A1EB8}"/>
              </a:ext>
            </a:extLst>
          </p:cNvPr>
          <p:cNvSpPr/>
          <p:nvPr/>
        </p:nvSpPr>
        <p:spPr>
          <a:xfrm>
            <a:off x="9179915" y="2000473"/>
            <a:ext cx="2041451" cy="3921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3662796" y="2000473"/>
            <a:ext cx="2041454" cy="39211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6421356" y="2000473"/>
            <a:ext cx="2041451" cy="3921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862814" y="2146223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외부 화재로부터 보호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662797" y="2000472"/>
            <a:ext cx="2041451" cy="604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995355" y="211544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적용 가능성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421354" y="2000472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6627277" y="211544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자동 방향 조정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9179911" y="2000472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9620459" y="211544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사용 시간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904240" y="2750502"/>
            <a:ext cx="1975056" cy="26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드렌처는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화재 발생 시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화재 발원지에서의 연소가 주변으로 확산되지 않도록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차단하는데 중점을 두는 소방 안전 장치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 시스템은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외부 화재로부터 내 건물을 지킬 수 있는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화재 확산 방지 시스템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82C56-1A1E-7BB6-BAA4-21820393B94A}"/>
              </a:ext>
            </a:extLst>
          </p:cNvPr>
          <p:cNvSpPr txBox="1"/>
          <p:nvPr/>
        </p:nvSpPr>
        <p:spPr>
          <a:xfrm>
            <a:off x="3708186" y="2750502"/>
            <a:ext cx="1884080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드렌처는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건설 단계부터 고려되어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설치되어야함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 시스템은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 있는 건물 위에 설치하는 방식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으로 어떤 건물이든 설치 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기존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드렌처와의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차이점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EE23D-990F-E241-AEC9-891D52A9712F}"/>
              </a:ext>
            </a:extLst>
          </p:cNvPr>
          <p:cNvSpPr txBox="1"/>
          <p:nvPr/>
        </p:nvSpPr>
        <p:spPr>
          <a:xfrm>
            <a:off x="6421354" y="2719723"/>
            <a:ext cx="1884080" cy="239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드렌처는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입력된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센서값에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따라 한 방향으로만 화재 확산 억제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 시스템은 심각한 화재 현장을 향해 방향을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자동으로 조절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하여 집중적으로 억제를 시도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5DA65-6782-0629-C83E-054EE86F3363}"/>
              </a:ext>
            </a:extLst>
          </p:cNvPr>
          <p:cNvSpPr txBox="1"/>
          <p:nvPr/>
        </p:nvSpPr>
        <p:spPr>
          <a:xfrm>
            <a:off x="9258596" y="2719722"/>
            <a:ext cx="1884080" cy="2652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드렌처는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사용 시간이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 이하라서 실제 화재 진압 소요 시간에 비해 사용 시간이 부족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 시스템은 수조 관련 법안에 따라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하수도 설비와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연관지어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능동적으로 사용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13EEC-1D26-A960-0C28-3E75F8D8A0E1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24166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873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5"/>
            <a:ext cx="5040000" cy="28615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4340477"/>
            <a:ext cx="5040000" cy="2194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4340476"/>
            <a:ext cx="5040000" cy="21941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226DD5-2866-AD54-9A5D-89C390D989D6}"/>
              </a:ext>
            </a:extLst>
          </p:cNvPr>
          <p:cNvGrpSpPr/>
          <p:nvPr/>
        </p:nvGrpSpPr>
        <p:grpSpPr>
          <a:xfrm>
            <a:off x="6288071" y="3682626"/>
            <a:ext cx="482600" cy="489406"/>
            <a:chOff x="6270758" y="3136496"/>
            <a:chExt cx="482600" cy="48940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C06FA6F-A790-EFE7-802B-8C05140BF0E6}"/>
                </a:ext>
              </a:extLst>
            </p:cNvPr>
            <p:cNvSpPr/>
            <p:nvPr/>
          </p:nvSpPr>
          <p:spPr>
            <a:xfrm>
              <a:off x="6270758" y="3136496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FA9FC7-F229-8A0B-F28A-C283817A585C}"/>
                </a:ext>
              </a:extLst>
            </p:cNvPr>
            <p:cNvSpPr txBox="1">
              <a:spLocks/>
            </p:cNvSpPr>
            <p:nvPr/>
          </p:nvSpPr>
          <p:spPr>
            <a:xfrm>
              <a:off x="6338803" y="3164237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7398281-4F42-FCB6-CA3A-09DC1A34059D}"/>
              </a:ext>
            </a:extLst>
          </p:cNvPr>
          <p:cNvGrpSpPr/>
          <p:nvPr/>
        </p:nvGrpSpPr>
        <p:grpSpPr>
          <a:xfrm>
            <a:off x="5401870" y="4717814"/>
            <a:ext cx="482600" cy="482600"/>
            <a:chOff x="5377987" y="3969291"/>
            <a:chExt cx="482600" cy="4826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9D662C5-54F7-63EC-48D8-A0D310897D56}"/>
                </a:ext>
              </a:extLst>
            </p:cNvPr>
            <p:cNvSpPr/>
            <p:nvPr/>
          </p:nvSpPr>
          <p:spPr>
            <a:xfrm>
              <a:off x="5377987" y="3969291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EB2305-DCBE-0FBB-93C1-ADF8257392EC}"/>
                </a:ext>
              </a:extLst>
            </p:cNvPr>
            <p:cNvSpPr txBox="1"/>
            <p:nvPr/>
          </p:nvSpPr>
          <p:spPr>
            <a:xfrm>
              <a:off x="5445469" y="3979758"/>
              <a:ext cx="3401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B788804-CA2C-F663-6A7D-4550455BE969}"/>
              </a:ext>
            </a:extLst>
          </p:cNvPr>
          <p:cNvGrpSpPr/>
          <p:nvPr/>
        </p:nvGrpSpPr>
        <p:grpSpPr>
          <a:xfrm>
            <a:off x="6267582" y="4717813"/>
            <a:ext cx="482600" cy="482600"/>
            <a:chOff x="6335143" y="3969290"/>
            <a:chExt cx="482600" cy="4826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E60E5F0-CD45-5D2E-2EDE-5BAC47A2E00F}"/>
                </a:ext>
              </a:extLst>
            </p:cNvPr>
            <p:cNvSpPr/>
            <p:nvPr/>
          </p:nvSpPr>
          <p:spPr>
            <a:xfrm>
              <a:off x="6335143" y="3969290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792A61-3090-BA7C-5B96-F8DB6C9A8D8B}"/>
                </a:ext>
              </a:extLst>
            </p:cNvPr>
            <p:cNvSpPr txBox="1"/>
            <p:nvPr/>
          </p:nvSpPr>
          <p:spPr>
            <a:xfrm>
              <a:off x="6426853" y="3979757"/>
              <a:ext cx="3401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1C2923-2B71-7B95-EDF2-9D25A81BFEF1}"/>
              </a:ext>
            </a:extLst>
          </p:cNvPr>
          <p:cNvSpPr txBox="1"/>
          <p:nvPr/>
        </p:nvSpPr>
        <p:spPr>
          <a:xfrm>
            <a:off x="6267582" y="1831083"/>
            <a:ext cx="4879844" cy="12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latin typeface="+mn-ea"/>
              </a:rPr>
              <a:t>Q. </a:t>
            </a:r>
            <a:r>
              <a:rPr lang="ko-KR" altLang="en-US" spc="-150" dirty="0" err="1">
                <a:latin typeface="+mn-ea"/>
              </a:rPr>
              <a:t>드렌처</a:t>
            </a:r>
            <a:r>
              <a:rPr lang="ko-KR" altLang="en-US" spc="-150" dirty="0">
                <a:latin typeface="+mn-ea"/>
              </a:rPr>
              <a:t> 시스템 특히 </a:t>
            </a:r>
            <a:r>
              <a:rPr lang="ko-KR" altLang="en-US" spc="-150" dirty="0" err="1">
                <a:latin typeface="+mn-ea"/>
              </a:rPr>
              <a:t>미분사</a:t>
            </a:r>
            <a:r>
              <a:rPr lang="ko-KR" altLang="en-US" spc="-150" dirty="0">
                <a:latin typeface="+mn-ea"/>
              </a:rPr>
              <a:t> 방식을 사용하는 </a:t>
            </a:r>
            <a:r>
              <a:rPr lang="ko-KR" altLang="en-US" spc="-150" dirty="0" err="1">
                <a:latin typeface="+mn-ea"/>
              </a:rPr>
              <a:t>드렌처</a:t>
            </a:r>
            <a:r>
              <a:rPr lang="ko-KR" altLang="en-US" spc="-150" dirty="0">
                <a:latin typeface="+mn-ea"/>
              </a:rPr>
              <a:t> 시스템을 알고 </a:t>
            </a:r>
            <a:r>
              <a:rPr lang="ko-KR" altLang="en-US" spc="-150" dirty="0" err="1">
                <a:latin typeface="+mn-ea"/>
              </a:rPr>
              <a:t>계신가요</a:t>
            </a:r>
            <a:r>
              <a:rPr lang="en-US" altLang="ko-KR" spc="-150" dirty="0">
                <a:latin typeface="+mn-ea"/>
              </a:rPr>
              <a:t>?  </a:t>
            </a:r>
            <a:r>
              <a:rPr lang="ko-KR" altLang="en-US" spc="-150" dirty="0">
                <a:latin typeface="+mn-ea"/>
              </a:rPr>
              <a:t>알고 계시다면 사용되고 있는 현황을 알고 싶습니다</a:t>
            </a:r>
            <a:endParaRPr lang="en-US" altLang="ko-KR" spc="-15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72A4B-A6FA-A770-ED51-A716F14B7044}"/>
              </a:ext>
            </a:extLst>
          </p:cNvPr>
          <p:cNvSpPr txBox="1"/>
          <p:nvPr/>
        </p:nvSpPr>
        <p:spPr>
          <a:xfrm>
            <a:off x="6958784" y="3305385"/>
            <a:ext cx="411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ko-KR" altLang="en-US" spc="-150" dirty="0">
                <a:latin typeface="+mn-ea"/>
              </a:rPr>
              <a:t>아니요</a:t>
            </a:r>
            <a:r>
              <a:rPr lang="en-US" altLang="ko-KR" spc="-150" dirty="0">
                <a:latin typeface="+mn-ea"/>
              </a:rPr>
              <a:t>,  </a:t>
            </a:r>
            <a:r>
              <a:rPr lang="ko-KR" altLang="en-US" spc="-150" dirty="0">
                <a:latin typeface="+mn-ea"/>
              </a:rPr>
              <a:t>들어본 적 없습니다</a:t>
            </a:r>
            <a:r>
              <a:rPr lang="en-US" altLang="ko-KR" spc="-150" dirty="0">
                <a:latin typeface="+mn-ea"/>
              </a:rPr>
              <a:t>.  </a:t>
            </a:r>
            <a:r>
              <a:rPr lang="ko-KR" altLang="en-US" spc="-150" dirty="0">
                <a:latin typeface="+mn-ea"/>
              </a:rPr>
              <a:t>대원들과 이야기해보고 연락 드리겠습니다</a:t>
            </a:r>
            <a:r>
              <a:rPr lang="en-US" altLang="ko-KR" spc="-150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41937-A854-CD5A-6755-56C1BDCD973C}"/>
              </a:ext>
            </a:extLst>
          </p:cNvPr>
          <p:cNvSpPr txBox="1"/>
          <p:nvPr/>
        </p:nvSpPr>
        <p:spPr>
          <a:xfrm>
            <a:off x="1150205" y="4537907"/>
            <a:ext cx="4232876" cy="8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Q.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이 프로젝트가 기술적으로 성공 가능성이 있어 보이시나요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4435B-EE95-776B-CC97-F904F30FECC7}"/>
              </a:ext>
            </a:extLst>
          </p:cNvPr>
          <p:cNvSpPr txBox="1"/>
          <p:nvPr/>
        </p:nvSpPr>
        <p:spPr>
          <a:xfrm>
            <a:off x="1174142" y="5483660"/>
            <a:ext cx="4919720" cy="875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현재 분무로 방수하는 기능이 있는데 해당 프로젝트는 때에 따라 가능해 보입니다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150205" y="1623952"/>
            <a:ext cx="4734265" cy="1291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Q.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대형 화재시에 주변 공장에도 소방인력이 배치되는데 이 기술을 통해 소방인력을 집중할 수 있도록 하는 효과가 있을까요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338FB-CE03-AFD0-7EF7-03F0DB18AE86}"/>
              </a:ext>
            </a:extLst>
          </p:cNvPr>
          <p:cNvSpPr txBox="1"/>
          <p:nvPr/>
        </p:nvSpPr>
        <p:spPr>
          <a:xfrm>
            <a:off x="7068562" y="4514215"/>
            <a:ext cx="3854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Q.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공</a:t>
            </a:r>
            <a:r>
              <a:rPr lang="ko-KR" altLang="en-US" dirty="0">
                <a:solidFill>
                  <a:schemeClr val="bg1"/>
                </a:solidFill>
              </a:rPr>
              <a:t>장에 따라 물을 사용하면 안 되는 지역이 있을 텐데 어떻게 대처하고 계십니까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1AE48-348C-125E-59E5-A71732F0467D}"/>
              </a:ext>
            </a:extLst>
          </p:cNvPr>
          <p:cNvSpPr txBox="1"/>
          <p:nvPr/>
        </p:nvSpPr>
        <p:spPr>
          <a:xfrm>
            <a:off x="6255718" y="5525379"/>
            <a:ext cx="4809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A. </a:t>
            </a:r>
            <a:r>
              <a:rPr lang="ko-KR" altLang="en-US" dirty="0">
                <a:solidFill>
                  <a:schemeClr val="bg1"/>
                </a:solidFill>
              </a:rPr>
              <a:t>화학차가 따로 있으며 </a:t>
            </a:r>
            <a:r>
              <a:rPr lang="ko-KR" altLang="en-US" dirty="0" err="1">
                <a:solidFill>
                  <a:schemeClr val="bg1"/>
                </a:solidFill>
              </a:rPr>
              <a:t>건조사</a:t>
            </a:r>
            <a:r>
              <a:rPr lang="ko-KR" altLang="en-US" dirty="0">
                <a:solidFill>
                  <a:schemeClr val="bg1"/>
                </a:solidFill>
              </a:rPr>
              <a:t> 창고에서 건조사를 받아 진압한다 그러나 자주 있는 일은 아니다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453683" y="3712294"/>
            <a:ext cx="482600" cy="482600"/>
            <a:chOff x="5379139" y="3069708"/>
            <a:chExt cx="482600" cy="4826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449208" y="3080175"/>
              <a:ext cx="3401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BFFDD1-6E7E-CB46-7531-0BB51FAF00EC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인천 공단 소방서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현장팀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대원 인터뷰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A68CC-52AC-69FD-271A-7F6D8FDB468D}"/>
              </a:ext>
            </a:extLst>
          </p:cNvPr>
          <p:cNvSpPr txBox="1"/>
          <p:nvPr/>
        </p:nvSpPr>
        <p:spPr>
          <a:xfrm>
            <a:off x="1150205" y="2915396"/>
            <a:ext cx="4172574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 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화재 확산 우려가 있을 때 주변 공장으로 인력 배치가 됩니다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당장은 불가하지만 데이터가 쌓이면 가능할 수도 있지 않을까 합니다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700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498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기대 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AA63B-110E-D6A4-27F0-979997A98E8B}"/>
              </a:ext>
            </a:extLst>
          </p:cNvPr>
          <p:cNvSpPr txBox="1"/>
          <p:nvPr/>
        </p:nvSpPr>
        <p:spPr>
          <a:xfrm>
            <a:off x="842021" y="5418593"/>
            <a:ext cx="10507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dirty="0"/>
              <a:t> 밀집된 지역의 빌라 단지 혹은 물류 창고에서도 사용 가능 할 것으로 판단 됨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 문화재 소실을 방지하고자 문화재에 도입하여 화재의 유형에 따라 능동적인 단계를 구축하여 사용이 용이 할 것으로 판단 됨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0C10B6-A00A-1BAF-3AC0-833D42DE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96" y="1746118"/>
            <a:ext cx="5353407" cy="35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5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3579125" y="2951682"/>
            <a:ext cx="5033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7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D9A13-1D9E-6E00-C904-7560CCFEA7AA}"/>
              </a:ext>
            </a:extLst>
          </p:cNvPr>
          <p:cNvSpPr txBox="1"/>
          <p:nvPr/>
        </p:nvSpPr>
        <p:spPr>
          <a:xfrm>
            <a:off x="3547389" y="5429529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PASSKEY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8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4142875" y="180136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611120" y="189369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문제 인식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4142875" y="281344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611120" y="290578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유사 제품 조사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4142875" y="382552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611120" y="391786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4142875" y="483761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3162E3-3B7D-19E2-7F85-51901C8E36E0}"/>
              </a:ext>
            </a:extLst>
          </p:cNvPr>
          <p:cNvSpPr txBox="1"/>
          <p:nvPr/>
        </p:nvSpPr>
        <p:spPr>
          <a:xfrm>
            <a:off x="5611120" y="492994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Q &amp; A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문제 인식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갈매기형 수장 5">
            <a:extLst>
              <a:ext uri="{FF2B5EF4-FFF2-40B4-BE49-F238E27FC236}">
                <a16:creationId xmlns:a16="http://schemas.microsoft.com/office/drawing/2014/main" id="{C4437E8F-8800-EE3C-10C6-DED2A81C0EB4}"/>
              </a:ext>
            </a:extLst>
          </p:cNvPr>
          <p:cNvSpPr/>
          <p:nvPr/>
        </p:nvSpPr>
        <p:spPr>
          <a:xfrm>
            <a:off x="7743824" y="3040685"/>
            <a:ext cx="3933825" cy="1399868"/>
          </a:xfrm>
          <a:prstGeom prst="chevron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갈매기형 수장 4">
            <a:extLst>
              <a:ext uri="{FF2B5EF4-FFF2-40B4-BE49-F238E27FC236}">
                <a16:creationId xmlns:a16="http://schemas.microsoft.com/office/drawing/2014/main" id="{BDB8D948-0050-79BA-CBAD-8991FC591B64}"/>
              </a:ext>
            </a:extLst>
          </p:cNvPr>
          <p:cNvSpPr/>
          <p:nvPr/>
        </p:nvSpPr>
        <p:spPr>
          <a:xfrm>
            <a:off x="4129087" y="3040685"/>
            <a:ext cx="3933825" cy="1399868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A6F5798B-1FC0-4665-3C74-1FC95EC28737}"/>
              </a:ext>
            </a:extLst>
          </p:cNvPr>
          <p:cNvSpPr/>
          <p:nvPr/>
        </p:nvSpPr>
        <p:spPr>
          <a:xfrm>
            <a:off x="514350" y="3040685"/>
            <a:ext cx="3933825" cy="139986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9D45A423-CD6C-7300-EEA9-7DC5E4B30D96}"/>
              </a:ext>
            </a:extLst>
          </p:cNvPr>
          <p:cNvSpPr/>
          <p:nvPr/>
        </p:nvSpPr>
        <p:spPr>
          <a:xfrm rot="16200000">
            <a:off x="5520931" y="3284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FBFE51AC-7BC4-F254-48CC-6B061C43FD0E}"/>
              </a:ext>
            </a:extLst>
          </p:cNvPr>
          <p:cNvSpPr/>
          <p:nvPr/>
        </p:nvSpPr>
        <p:spPr>
          <a:xfrm rot="5400000" flipV="1">
            <a:off x="1930006" y="113018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DDC7A188-F7DD-E38E-9BD3-3AF47F20B8EA}"/>
              </a:ext>
            </a:extLst>
          </p:cNvPr>
          <p:cNvSpPr/>
          <p:nvPr/>
        </p:nvSpPr>
        <p:spPr>
          <a:xfrm rot="5400000" flipV="1">
            <a:off x="9159480" y="112617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5A72C7-558D-2573-7156-3D40E0F050E8}"/>
              </a:ext>
            </a:extLst>
          </p:cNvPr>
          <p:cNvSpPr txBox="1"/>
          <p:nvPr/>
        </p:nvSpPr>
        <p:spPr>
          <a:xfrm>
            <a:off x="481170" y="2101615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실제 사례를 통한 문제를 인식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8DF4B-2775-FBF4-36A7-E217EA8D524C}"/>
              </a:ext>
            </a:extLst>
          </p:cNvPr>
          <p:cNvSpPr txBox="1"/>
          <p:nvPr/>
        </p:nvSpPr>
        <p:spPr>
          <a:xfrm>
            <a:off x="8482486" y="210161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해결 방안 고안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67128A-D8E4-0BE4-ADB9-7402B1F9AE1A}"/>
              </a:ext>
            </a:extLst>
          </p:cNvPr>
          <p:cNvSpPr txBox="1"/>
          <p:nvPr/>
        </p:nvSpPr>
        <p:spPr>
          <a:xfrm>
            <a:off x="4817488" y="5096464"/>
            <a:ext cx="17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피해 빈도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8F4CB0-7266-A7C9-47E9-17457854CA2E}"/>
              </a:ext>
            </a:extLst>
          </p:cNvPr>
          <p:cNvSpPr txBox="1"/>
          <p:nvPr/>
        </p:nvSpPr>
        <p:spPr>
          <a:xfrm>
            <a:off x="515952" y="3202010"/>
            <a:ext cx="3746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지인 분께서 공장 화재 경험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옆 공장에서 화재 발생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확산되는 것을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막기 위해 소방 대원들이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상시 대기하는 불편함 목격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782EB-D57E-04AF-981B-EC2FED10931B}"/>
              </a:ext>
            </a:extLst>
          </p:cNvPr>
          <p:cNvSpPr txBox="1"/>
          <p:nvPr/>
        </p:nvSpPr>
        <p:spPr>
          <a:xfrm>
            <a:off x="4903409" y="3202010"/>
            <a:ext cx="2739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공단 밀집 구역에서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화재가 확산되어 추가적으로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피해를 입은 사례가 다수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발생하는 것을 확인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6A06E-FB5E-42A9-703B-7B25F95C6809}"/>
              </a:ext>
            </a:extLst>
          </p:cNvPr>
          <p:cNvSpPr txBox="1"/>
          <p:nvPr/>
        </p:nvSpPr>
        <p:spPr>
          <a:xfrm>
            <a:off x="8351275" y="3202010"/>
            <a:ext cx="28328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공장 각각이 본인 공장으로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불이 확산하는 것을 막기 위해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어떤 대처를 할 수 있을까</a:t>
            </a:r>
            <a:r>
              <a:rPr lang="en-US" altLang="ko-KR" sz="16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해결 방안에 대해서 모색 시작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08D0B-AD90-DFF7-ACE9-2A189EF9291F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 과정</a:t>
            </a:r>
          </a:p>
        </p:txBody>
      </p:sp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904240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904240" y="2000472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255D-07F3-97AC-7077-483DE94A1EB8}"/>
              </a:ext>
            </a:extLst>
          </p:cNvPr>
          <p:cNvSpPr/>
          <p:nvPr/>
        </p:nvSpPr>
        <p:spPr>
          <a:xfrm>
            <a:off x="9179915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3662798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6421356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949859" y="2115445"/>
            <a:ext cx="191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662797" y="2000472"/>
            <a:ext cx="2041451" cy="604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790170" y="21154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24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421354" y="2000472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6523079" y="2115445"/>
            <a:ext cx="185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21</a:t>
            </a:r>
            <a:r>
              <a:rPr lang="ko-KR" altLang="en-US" dirty="0">
                <a:solidFill>
                  <a:schemeClr val="bg1"/>
                </a:solidFill>
              </a:rPr>
              <a:t>일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9179911" y="2000472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9358367" y="211544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  <a:r>
              <a:rPr lang="en-US" altLang="ko-KR" dirty="0">
                <a:solidFill>
                  <a:schemeClr val="bg1"/>
                </a:solidFill>
              </a:rPr>
              <a:t>9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1083517" y="2978622"/>
            <a:ext cx="1682895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인천 남동공단 가스레인지 후드 제조업체에서 화재가 발생하여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시간의 진화 과정 중 꺼졌다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이때 추가로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곳의 공장으로 불길이 확산되며 인근 공장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곳도 탔다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82C56-1A1E-7BB6-BAA4-21820393B94A}"/>
              </a:ext>
            </a:extLst>
          </p:cNvPr>
          <p:cNvSpPr txBox="1"/>
          <p:nvPr/>
        </p:nvSpPr>
        <p:spPr>
          <a:xfrm>
            <a:off x="3838671" y="2983879"/>
            <a:ext cx="1682895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화성 리튬 전자 공장에서 화재가 발생하였는데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원활히 진압되지 않아 대응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단계를 발령하여 대규모 진화 작업에 나섰지만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간헐적 폭발로 인해 어려움을 겪었다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3501EB-D583-C26A-4D06-9137004D56A8}"/>
              </a:ext>
            </a:extLst>
          </p:cNvPr>
          <p:cNvSpPr txBox="1"/>
          <p:nvPr/>
        </p:nvSpPr>
        <p:spPr>
          <a:xfrm>
            <a:off x="6591082" y="3237154"/>
            <a:ext cx="1682895" cy="161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경기 김포에 있는 포장용 상자 제조공장에서 큰 불이 나서 제조 공장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 동 뿐만 아니라 옆 건물에도 불이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옮겨붙었다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C80260-CE8A-50CF-3DAC-69B469CBA36C}"/>
              </a:ext>
            </a:extLst>
          </p:cNvPr>
          <p:cNvSpPr txBox="1"/>
          <p:nvPr/>
        </p:nvSpPr>
        <p:spPr>
          <a:xfrm>
            <a:off x="9360549" y="3122328"/>
            <a:ext cx="1682895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부산 강서구 송정동 공장서 불이 났으며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인근 금속 가공 공장까지 불이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옮겨붙어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동시에 재산 피해가 발생한 것으로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밝혀짐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28448-096C-0A00-DA4F-D9D77ED29DD5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실제 화재 확산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23045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789BD0-3D32-F209-F9AA-5DF3452429F0}"/>
              </a:ext>
            </a:extLst>
          </p:cNvPr>
          <p:cNvSpPr/>
          <p:nvPr/>
        </p:nvSpPr>
        <p:spPr>
          <a:xfrm>
            <a:off x="2029596" y="2281388"/>
            <a:ext cx="3083088" cy="30830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A9F35-B6A0-8320-EEF1-F630B4C6EE69}"/>
              </a:ext>
            </a:extLst>
          </p:cNvPr>
          <p:cNvSpPr/>
          <p:nvPr/>
        </p:nvSpPr>
        <p:spPr>
          <a:xfrm>
            <a:off x="7346943" y="2065875"/>
            <a:ext cx="3363654" cy="329860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141C7BC-860D-0760-DAEA-656B70559FB6}"/>
              </a:ext>
            </a:extLst>
          </p:cNvPr>
          <p:cNvCxnSpPr/>
          <p:nvPr/>
        </p:nvCxnSpPr>
        <p:spPr>
          <a:xfrm>
            <a:off x="5421350" y="3927459"/>
            <a:ext cx="161692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205C0F-C9ED-020C-399A-B653DBA070F8}"/>
              </a:ext>
            </a:extLst>
          </p:cNvPr>
          <p:cNvSpPr txBox="1"/>
          <p:nvPr/>
        </p:nvSpPr>
        <p:spPr>
          <a:xfrm>
            <a:off x="2029596" y="3315100"/>
            <a:ext cx="3126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국가 산업 단지의 밀집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업체들 간의 거리가 가까워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빠른 확산이 우려되는 환경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80360-D817-2F9D-E8F5-29D59F9479D7}"/>
              </a:ext>
            </a:extLst>
          </p:cNvPr>
          <p:cNvSpPr txBox="1"/>
          <p:nvPr/>
        </p:nvSpPr>
        <p:spPr>
          <a:xfrm>
            <a:off x="7436828" y="2945698"/>
            <a:ext cx="31838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효율적인 화재 확산 방지 및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예방 시스템 도입 시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화재로 인한 피해를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최대 </a:t>
            </a:r>
            <a:r>
              <a:rPr lang="en-US" altLang="ko-KR" sz="2000" b="1" dirty="0">
                <a:solidFill>
                  <a:schemeClr val="bg1"/>
                </a:solidFill>
              </a:rPr>
              <a:t>70%</a:t>
            </a:r>
            <a:r>
              <a:rPr lang="ko-KR" altLang="en-US" sz="2000" b="1" dirty="0">
                <a:solidFill>
                  <a:schemeClr val="bg1"/>
                </a:solidFill>
              </a:rPr>
              <a:t>까지 감소시킬 수 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있는 가능성이 보고됨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8915EF-79E5-28EA-74E5-41AFC69A97C1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96822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유사 제품 조사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 제품 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C57B15-5D97-6026-D459-18B473DB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27270"/>
              </p:ext>
            </p:extLst>
          </p:nvPr>
        </p:nvGraphicFramePr>
        <p:xfrm>
          <a:off x="874550" y="4285730"/>
          <a:ext cx="10442899" cy="2172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776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8672123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449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474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개념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effectLst/>
                        </a:rPr>
                        <a:t>화재가 발생했을 때 물을 소화약제로 쓰는 자동식 소화설비</a:t>
                      </a:r>
                      <a:r>
                        <a:rPr lang="ko-KR" altLang="en-US" sz="1600" b="0" dirty="0">
                          <a:effectLst/>
                        </a:rPr>
                        <a:t>로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천장</a:t>
                      </a:r>
                      <a:r>
                        <a:rPr lang="en-US" altLang="ko-KR" sz="1600" dirty="0">
                          <a:effectLst/>
                        </a:rPr>
                        <a:t>, </a:t>
                      </a:r>
                      <a:r>
                        <a:rPr lang="ko-KR" altLang="en-US" sz="1600" dirty="0">
                          <a:effectLst/>
                        </a:rPr>
                        <a:t>벽 등에 설치된 스프링클러헤드와 시스템연동 감지기로 화재를 확인해 헤드에서 물을 방출시켜 화재를 진압하는 소화설비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694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화재 발생 시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직접적으로 소화 기능을 갖춘 설비로써 빠른 대응이 가능하다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474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외부에서 번져오는 화재를 막을 수 없다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1FA04E-D4E8-21B0-0245-C9776AC8DDFE}"/>
              </a:ext>
            </a:extLst>
          </p:cNvPr>
          <p:cNvSpPr txBox="1"/>
          <p:nvPr/>
        </p:nvSpPr>
        <p:spPr>
          <a:xfrm>
            <a:off x="1834641" y="936367"/>
            <a:ext cx="487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스프링클러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C0EF0B-FDC6-B3B9-7EBB-36EE4F33C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556" y="1511565"/>
            <a:ext cx="3932516" cy="25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78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1046</Words>
  <Application>Microsoft Office PowerPoint</Application>
  <PresentationFormat>와이드스크린</PresentationFormat>
  <Paragraphs>218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Pretendard</vt:lpstr>
      <vt:lpstr>Pretendard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경은 장</cp:lastModifiedBy>
  <cp:revision>92</cp:revision>
  <dcterms:created xsi:type="dcterms:W3CDTF">2022-07-11T04:17:28Z</dcterms:created>
  <dcterms:modified xsi:type="dcterms:W3CDTF">2024-09-11T07:34:59Z</dcterms:modified>
</cp:coreProperties>
</file>